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9" r:id="rId3"/>
    <p:sldId id="257" r:id="rId4"/>
    <p:sldId id="258" r:id="rId5"/>
    <p:sldId id="270" r:id="rId6"/>
    <p:sldId id="260" r:id="rId7"/>
    <p:sldId id="261" r:id="rId8"/>
    <p:sldId id="262" r:id="rId9"/>
    <p:sldId id="263" r:id="rId10"/>
    <p:sldId id="264" r:id="rId11"/>
    <p:sldId id="271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25B663-926A-F9C4-E329-E0A66993CD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439946"/>
          </a:xfrm>
        </p:spPr>
        <p:txBody>
          <a:bodyPr>
            <a:normAutofit/>
          </a:bodyPr>
          <a:lstStyle/>
          <a:p>
            <a:pPr algn="ctr"/>
            <a:r>
              <a:rPr lang="ru-RU" sz="2000" dirty="0"/>
              <a:t>ГАПОУ ВО «</a:t>
            </a:r>
            <a:r>
              <a:rPr lang="ru-RU" sz="2000" cap="none" dirty="0"/>
              <a:t>Владимирский политехнический колледж</a:t>
            </a:r>
            <a:r>
              <a:rPr lang="ru-RU" sz="2000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C3B29D4-FDB5-F8DA-D1CB-59E7851B7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570672"/>
            <a:ext cx="12192000" cy="2687128"/>
          </a:xfrm>
        </p:spPr>
        <p:txBody>
          <a:bodyPr>
            <a:normAutofit/>
          </a:bodyPr>
          <a:lstStyle/>
          <a:p>
            <a:pPr algn="ctr"/>
            <a:r>
              <a:rPr lang="ru-RU" sz="2800" dirty="0"/>
              <a:t>Р</a:t>
            </a:r>
            <a:r>
              <a:rPr lang="ru-RU" sz="2800" cap="none" dirty="0"/>
              <a:t>азработка приложения виртуальной реальности </a:t>
            </a:r>
            <a:r>
              <a:rPr lang="ru-RU" sz="2800" dirty="0"/>
              <a:t>"В</a:t>
            </a:r>
            <a:r>
              <a:rPr lang="ru-RU" sz="2800" cap="none" dirty="0"/>
              <a:t>иртуальный музей времен Великой Отечественной войны</a:t>
            </a:r>
            <a:r>
              <a:rPr lang="ru-RU" sz="2800" dirty="0"/>
              <a:t>" </a:t>
            </a:r>
            <a:r>
              <a:rPr lang="ru-RU" sz="2800" cap="none" dirty="0"/>
              <a:t>для</a:t>
            </a:r>
            <a:r>
              <a:rPr lang="ru-RU" sz="2800" dirty="0"/>
              <a:t> ГАПОУ ВО "В</a:t>
            </a:r>
            <a:r>
              <a:rPr lang="ru-RU" sz="2800" cap="none" dirty="0"/>
              <a:t>ладимирский политехнический колледж</a:t>
            </a:r>
            <a:r>
              <a:rPr lang="ru-RU" sz="2800" dirty="0"/>
              <a:t>"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E2494026-512E-D512-D7D0-90A01F02C9BF}"/>
              </a:ext>
            </a:extLst>
          </p:cNvPr>
          <p:cNvSpPr txBox="1">
            <a:spLocks/>
          </p:cNvSpPr>
          <p:nvPr/>
        </p:nvSpPr>
        <p:spPr>
          <a:xfrm>
            <a:off x="8971472" y="4813540"/>
            <a:ext cx="2562046" cy="1483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В</a:t>
            </a:r>
            <a:r>
              <a:rPr lang="ru-RU" cap="none" dirty="0"/>
              <a:t>ыполнил студент</a:t>
            </a:r>
          </a:p>
          <a:p>
            <a:r>
              <a:rPr lang="ru-RU" dirty="0"/>
              <a:t>Г</a:t>
            </a:r>
            <a:r>
              <a:rPr lang="ru-RU" cap="none" dirty="0"/>
              <a:t>руппы</a:t>
            </a:r>
            <a:r>
              <a:rPr lang="ru-RU" dirty="0"/>
              <a:t> ИСП–421/2к</a:t>
            </a:r>
          </a:p>
          <a:p>
            <a:r>
              <a:rPr lang="ru-RU" dirty="0"/>
              <a:t>Х</a:t>
            </a:r>
            <a:r>
              <a:rPr lang="ru-RU" cap="none" dirty="0"/>
              <a:t>илков</a:t>
            </a:r>
            <a:r>
              <a:rPr lang="ru-RU" dirty="0"/>
              <a:t> А</a:t>
            </a:r>
            <a:r>
              <a:rPr lang="ru-RU" cap="none" dirty="0"/>
              <a:t>ртем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6979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FD3D26-1F9E-F72A-72D3-3B39D307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33245"/>
          </a:xfrm>
        </p:spPr>
        <p:txBody>
          <a:bodyPr/>
          <a:lstStyle/>
          <a:p>
            <a:pPr algn="ctr"/>
            <a:r>
              <a:rPr lang="en-US" dirty="0"/>
              <a:t>ER</a:t>
            </a:r>
            <a:r>
              <a:rPr lang="ru-RU" dirty="0"/>
              <a:t>–</a:t>
            </a:r>
            <a:r>
              <a:rPr lang="ru-RU" cap="none" dirty="0"/>
              <a:t>диаграмма</a:t>
            </a:r>
            <a:endParaRPr lang="ru-RU" dirty="0"/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4C70BED2-7902-3BFF-C050-75502583DA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1870315"/>
              </p:ext>
            </p:extLst>
          </p:nvPr>
        </p:nvGraphicFramePr>
        <p:xfrm>
          <a:off x="2445305" y="767782"/>
          <a:ext cx="7301390" cy="53224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11001310" imgH="8020037" progId="Acrobat.Document.DC">
                  <p:embed/>
                </p:oleObj>
              </mc:Choice>
              <mc:Fallback>
                <p:oleObj name="Acrobat Document" r:id="rId2" imgW="11001310" imgH="8020037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45305" y="767782"/>
                        <a:ext cx="7301390" cy="53224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1505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FD3D26-1F9E-F72A-72D3-3B39D307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4785"/>
          </a:xfrm>
        </p:spPr>
        <p:txBody>
          <a:bodyPr/>
          <a:lstStyle/>
          <a:p>
            <a:pPr algn="ctr"/>
            <a:r>
              <a:rPr lang="ru-RU" dirty="0"/>
              <a:t>Э</a:t>
            </a:r>
            <a:r>
              <a:rPr lang="ru-RU" cap="none" dirty="0"/>
              <a:t>кономическое обоснование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B2853738-A802-D29A-776F-F22F111C2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64566"/>
            <a:ext cx="9905999" cy="462663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Себестоимость информационной системы составляет 33 839,12 рублей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50EA7AD-813A-CA8C-81B7-80100E1CA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843" y="2268569"/>
            <a:ext cx="6287135" cy="37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4366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FD3D26-1F9E-F72A-72D3-3B39D307DF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>
            <a:normAutofit/>
          </a:bodyPr>
          <a:lstStyle/>
          <a:p>
            <a:pPr algn="ctr"/>
            <a:r>
              <a:rPr lang="ru-RU" sz="4400" dirty="0"/>
              <a:t>К</a:t>
            </a:r>
            <a:r>
              <a:rPr lang="ru-RU" sz="4400" cap="none" dirty="0"/>
              <a:t>онтрольный пример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902811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FD3D26-1F9E-F72A-72D3-3B39D307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59125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ГАПОУ ВО «В</a:t>
            </a:r>
            <a:r>
              <a:rPr lang="ru-RU" cap="none" dirty="0"/>
              <a:t>ладимирский политехнический колледж</a:t>
            </a:r>
            <a:r>
              <a:rPr lang="ru-RU" dirty="0"/>
              <a:t>»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B2853738-A802-D29A-776F-F22F111C2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7917" y="1224951"/>
            <a:ext cx="10152990" cy="51327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Государственное автономное профессиональное образовательное учреждение Владимирской области (ГАПОУ ВО) «Владимирский политехнический колледж» – это современное учебное заведение, осуществляющее подготовку квалифицированных специалистов в различных технических и IT–направлениях.</a:t>
            </a:r>
          </a:p>
          <a:p>
            <a:pPr marL="0" indent="0">
              <a:buNone/>
            </a:pPr>
            <a:r>
              <a:rPr lang="ru-RU" dirty="0"/>
              <a:t>Основная деятельность:</a:t>
            </a:r>
          </a:p>
          <a:p>
            <a:pPr>
              <a:buFont typeface="Symbol" panose="05050102010706020507" pitchFamily="18" charset="2"/>
              <a:buChar char=""/>
            </a:pPr>
            <a:r>
              <a:rPr lang="ru-RU" dirty="0"/>
              <a:t>подготовка специалистов;</a:t>
            </a:r>
          </a:p>
          <a:p>
            <a:pPr>
              <a:buFont typeface="Symbol" panose="05050102010706020507" pitchFamily="18" charset="2"/>
              <a:buChar char=""/>
            </a:pPr>
            <a:r>
              <a:rPr lang="ru-RU" dirty="0"/>
              <a:t>внедрение инновационных образовательных технологий;</a:t>
            </a:r>
          </a:p>
          <a:p>
            <a:pPr>
              <a:buFont typeface="Symbol" panose="05050102010706020507" pitchFamily="18" charset="2"/>
              <a:buChar char=""/>
            </a:pPr>
            <a:r>
              <a:rPr lang="ru-RU" dirty="0"/>
              <a:t>развитие проектной деятельности студентов;</a:t>
            </a:r>
          </a:p>
          <a:p>
            <a:pPr>
              <a:buFont typeface="Symbol" panose="05050102010706020507" pitchFamily="18" charset="2"/>
              <a:buChar char=""/>
            </a:pPr>
            <a:r>
              <a:rPr lang="ru-RU" dirty="0"/>
              <a:t>сотрудничество с IT–компаниями и промышленными предприятиями.</a:t>
            </a:r>
          </a:p>
        </p:txBody>
      </p:sp>
    </p:spTree>
    <p:extLst>
      <p:ext uri="{BB962C8B-B14F-4D97-AF65-F5344CB8AC3E}">
        <p14:creationId xmlns:p14="http://schemas.microsoft.com/office/powerpoint/2010/main" val="13482312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FD3D26-1F9E-F72A-72D3-3B39D307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4619"/>
          </a:xfrm>
        </p:spPr>
        <p:txBody>
          <a:bodyPr/>
          <a:lstStyle/>
          <a:p>
            <a:pPr algn="ctr"/>
            <a:r>
              <a:rPr lang="ru-RU" dirty="0"/>
              <a:t>А</a:t>
            </a:r>
            <a:r>
              <a:rPr lang="ru-RU" cap="none" dirty="0"/>
              <a:t>ктуальность проекта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B2853738-A802-D29A-776F-F22F111C2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22098"/>
            <a:ext cx="9905998" cy="3669103"/>
          </a:xfrm>
        </p:spPr>
        <p:txBody>
          <a:bodyPr/>
          <a:lstStyle/>
          <a:p>
            <a:pPr>
              <a:buFont typeface="Symbol" panose="05050102010706020507" pitchFamily="18" charset="2"/>
              <a:buChar char="-"/>
            </a:pPr>
            <a:r>
              <a:rPr lang="ru-RU" dirty="0">
                <a:solidFill>
                  <a:srgbClr val="F8FAFF"/>
                </a:solidFill>
                <a:latin typeface="quote-cjk-patch"/>
              </a:rPr>
              <a:t>в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иртуальный музей позволяет сохранить и передать знания новым поколениям в интерактивной форме;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VR</a:t>
            </a:r>
            <a:r>
              <a:rPr lang="ru-RU" dirty="0"/>
              <a:t>–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технологии повышают вовлеченность студентов в изучение истории;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dirty="0">
                <a:solidFill>
                  <a:srgbClr val="F8FAFF"/>
                </a:solidFill>
                <a:latin typeface="quote-cjk-patch"/>
              </a:rPr>
              <a:t>п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роект способствует формированию у молодежи уважения к героическому прошлому страны.</a:t>
            </a:r>
          </a:p>
        </p:txBody>
      </p:sp>
    </p:spTree>
    <p:extLst>
      <p:ext uri="{BB962C8B-B14F-4D97-AF65-F5344CB8AC3E}">
        <p14:creationId xmlns:p14="http://schemas.microsoft.com/office/powerpoint/2010/main" val="1064910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FD3D26-1F9E-F72A-72D3-3B39D307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98740"/>
          </a:xfrm>
        </p:spPr>
        <p:txBody>
          <a:bodyPr/>
          <a:lstStyle/>
          <a:p>
            <a:pPr algn="ctr"/>
            <a:r>
              <a:rPr lang="ru-RU" dirty="0"/>
              <a:t>Ц</a:t>
            </a:r>
            <a:r>
              <a:rPr lang="ru-RU" cap="none" dirty="0"/>
              <a:t>ель и задачи проекта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B2853738-A802-D29A-776F-F22F111C2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819509"/>
            <a:ext cx="9905999" cy="6038490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Разработка VR</a:t>
            </a:r>
            <a:r>
              <a:rPr lang="ru-RU" dirty="0"/>
              <a:t>–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приложения "Виртуальный музей Великой Отечественной войны" для интерактивного изучения исторических событий в формате виртуальной реальности.</a:t>
            </a:r>
          </a:p>
          <a:p>
            <a:pPr marL="0" indent="0" algn="l">
              <a:buNone/>
            </a:pPr>
            <a:r>
              <a:rPr lang="ru-RU" b="1" i="0" dirty="0">
                <a:solidFill>
                  <a:srgbClr val="F8FAFF"/>
                </a:solidFill>
                <a:effectLst/>
                <a:latin typeface="quote-cjk-patch"/>
              </a:rPr>
              <a:t>Задачи проекта:</a:t>
            </a:r>
            <a:endParaRPr lang="ru-RU" b="0" i="0" dirty="0">
              <a:solidFill>
                <a:srgbClr val="F8FAFF"/>
              </a:solidFill>
              <a:effectLst/>
              <a:latin typeface="quote-cjk-patch"/>
            </a:endParaRPr>
          </a:p>
          <a:p>
            <a:pPr>
              <a:buFont typeface="Symbol" panose="05050102010706020507" pitchFamily="18" charset="2"/>
              <a:buChar char="-"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изучение потребностей пользователей и технических возможностей;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определение структуры приложения, взаимодействия компонентов;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создание исторически достоверных объектов;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реализация навигации, взаимодействия с экспонатами;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хранение информации об экспонатах;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проверка стабильности, производительности и удобства использования;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создание интуитивно понятного меню;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описание функционала, руководство пользователя.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45280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FD3D26-1F9E-F72A-72D3-3B39D307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90113"/>
          </a:xfrm>
        </p:spPr>
        <p:txBody>
          <a:bodyPr/>
          <a:lstStyle/>
          <a:p>
            <a:pPr algn="ctr"/>
            <a:r>
              <a:rPr lang="ru-RU" dirty="0"/>
              <a:t>Т</a:t>
            </a:r>
            <a:r>
              <a:rPr lang="ru-RU" cap="none" dirty="0"/>
              <a:t>ребования к программе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B2853738-A802-D29A-776F-F22F111C2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28468"/>
            <a:ext cx="9905999" cy="5529532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Функциональные требования</a:t>
            </a:r>
          </a:p>
          <a:p>
            <a:pPr algn="l">
              <a:buFont typeface="Symbol" panose="05050102010706020507" pitchFamily="18" charset="2"/>
              <a:buChar char="-"/>
            </a:pPr>
            <a:r>
              <a:rPr lang="ru-RU" dirty="0">
                <a:solidFill>
                  <a:srgbClr val="F8FAFF"/>
                </a:solidFill>
                <a:latin typeface="quote-cjk-patch"/>
              </a:rPr>
              <a:t>р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еализация VR</a:t>
            </a:r>
            <a:r>
              <a:rPr lang="ru-RU" dirty="0"/>
              <a:t>–о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кружения с экспонатами времен ВОВ;</a:t>
            </a:r>
          </a:p>
          <a:p>
            <a:pPr algn="l">
              <a:buFont typeface="Symbol" panose="05050102010706020507" pitchFamily="18" charset="2"/>
              <a:buChar char="-"/>
            </a:pPr>
            <a:r>
              <a:rPr lang="ru-RU" dirty="0">
                <a:solidFill>
                  <a:srgbClr val="F8FAFF"/>
                </a:solidFill>
                <a:latin typeface="quote-cjk-patch"/>
              </a:rPr>
              <a:t>и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нтерактивное взаимодействие с объектами;</a:t>
            </a:r>
          </a:p>
          <a:p>
            <a:pPr algn="l">
              <a:buFont typeface="Symbol" panose="05050102010706020507" pitchFamily="18" charset="2"/>
              <a:buChar char="-"/>
            </a:pPr>
            <a:r>
              <a:rPr lang="ru-RU" dirty="0">
                <a:solidFill>
                  <a:srgbClr val="F8FAFF"/>
                </a:solidFill>
                <a:latin typeface="quote-cjk-patch"/>
              </a:rPr>
              <a:t>п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одключение к базе данных для хранения информации об экспонатах.</a:t>
            </a:r>
          </a:p>
          <a:p>
            <a:pPr marL="0" indent="0" algn="l">
              <a:buNone/>
            </a:pPr>
            <a:r>
              <a:rPr lang="ru-RU" b="1" i="0" dirty="0">
                <a:solidFill>
                  <a:srgbClr val="F8FAFF"/>
                </a:solidFill>
                <a:effectLst/>
                <a:latin typeface="quote-cjk-patch"/>
              </a:rPr>
              <a:t>Пользовательские требования:</a:t>
            </a:r>
            <a:endParaRPr lang="ru-RU" b="0" i="0" dirty="0">
              <a:solidFill>
                <a:srgbClr val="F8FAFF"/>
              </a:solidFill>
              <a:effectLst/>
              <a:latin typeface="quote-cjk-patch"/>
            </a:endParaRPr>
          </a:p>
          <a:p>
            <a:pPr algn="l">
              <a:buFont typeface="Symbol" panose="05050102010706020507" pitchFamily="18" charset="2"/>
              <a:buChar char="-"/>
            </a:pPr>
            <a:r>
              <a:rPr lang="ru-RU" dirty="0">
                <a:solidFill>
                  <a:srgbClr val="F8FAFF"/>
                </a:solidFill>
                <a:latin typeface="quote-cjk-patch"/>
              </a:rPr>
              <a:t>п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ростота управления;</a:t>
            </a:r>
          </a:p>
          <a:p>
            <a:pPr algn="l">
              <a:buFont typeface="Symbol" panose="05050102010706020507" pitchFamily="18" charset="2"/>
              <a:buChar char="-"/>
            </a:pPr>
            <a:r>
              <a:rPr lang="ru-RU" dirty="0">
                <a:solidFill>
                  <a:srgbClr val="F8FAFF"/>
                </a:solidFill>
                <a:latin typeface="quote-cjk-patch"/>
              </a:rPr>
              <a:t>д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оступность информации;</a:t>
            </a:r>
          </a:p>
          <a:p>
            <a:pPr algn="l">
              <a:buFont typeface="Symbol" panose="05050102010706020507" pitchFamily="18" charset="2"/>
              <a:buChar char="-"/>
            </a:pPr>
            <a:r>
              <a:rPr lang="ru-RU" dirty="0">
                <a:solidFill>
                  <a:srgbClr val="F8FAFF"/>
                </a:solidFill>
                <a:latin typeface="quote-cjk-patch"/>
              </a:rPr>
              <a:t>м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инимальные системные требования для широкой аудитории.</a:t>
            </a:r>
          </a:p>
        </p:txBody>
      </p:sp>
    </p:spTree>
    <p:extLst>
      <p:ext uri="{BB962C8B-B14F-4D97-AF65-F5344CB8AC3E}">
        <p14:creationId xmlns:p14="http://schemas.microsoft.com/office/powerpoint/2010/main" val="38479828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FD3D26-1F9E-F72A-72D3-3B39D307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93630"/>
          </a:xfrm>
        </p:spPr>
        <p:txBody>
          <a:bodyPr/>
          <a:lstStyle/>
          <a:p>
            <a:pPr algn="ctr"/>
            <a:r>
              <a:rPr lang="ru-RU" dirty="0"/>
              <a:t>Т</a:t>
            </a:r>
            <a:r>
              <a:rPr lang="ru-RU" cap="none" dirty="0"/>
              <a:t>ехнологии и инструменты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B2853738-A802-D29A-776F-F22F111C2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496" y="1035170"/>
            <a:ext cx="6719979" cy="555541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Язык программирования: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dirty="0"/>
              <a:t>C# – основной язык для разработки логики в </a:t>
            </a:r>
            <a:r>
              <a:rPr lang="ru-RU" dirty="0" err="1"/>
              <a:t>Unity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ru-RU" dirty="0"/>
              <a:t>Игровой движок: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dirty="0" err="1"/>
              <a:t>Unity</a:t>
            </a:r>
            <a:r>
              <a:rPr lang="ru-RU" dirty="0"/>
              <a:t> – создание VR–приложения, работа с 3D–графикой, анимацией и физикой.</a:t>
            </a:r>
          </a:p>
          <a:p>
            <a:pPr marL="0" indent="0">
              <a:buNone/>
            </a:pPr>
            <a:r>
              <a:rPr lang="ru-RU" dirty="0"/>
              <a:t>VR–платформа: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dirty="0" err="1"/>
              <a:t>SteamVR</a:t>
            </a:r>
            <a:r>
              <a:rPr lang="ru-RU" dirty="0"/>
              <a:t> – интеграция VR–взаимодействия.</a:t>
            </a:r>
          </a:p>
          <a:p>
            <a:pPr marL="0" indent="0">
              <a:buNone/>
            </a:pPr>
            <a:r>
              <a:rPr lang="ru-RU" dirty="0"/>
              <a:t>База данных: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dirty="0" err="1"/>
              <a:t>PHPMyAdmin</a:t>
            </a:r>
            <a:r>
              <a:rPr lang="ru-RU" dirty="0"/>
              <a:t> – хранение данных.</a:t>
            </a:r>
          </a:p>
          <a:p>
            <a:pPr marL="0" indent="0">
              <a:buNone/>
            </a:pPr>
            <a:r>
              <a:rPr lang="ru-RU" dirty="0"/>
              <a:t>Графика и 3D–моделирование: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dirty="0" err="1"/>
              <a:t>Blender</a:t>
            </a:r>
            <a:r>
              <a:rPr lang="ru-RU" dirty="0"/>
              <a:t> – создание 3D–моделей экспонатов и окружения;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ru-RU" dirty="0"/>
              <a:t>Adobe </a:t>
            </a:r>
            <a:r>
              <a:rPr lang="ru-RU" dirty="0" err="1"/>
              <a:t>Substance</a:t>
            </a:r>
            <a:r>
              <a:rPr lang="ru-RU" dirty="0"/>
              <a:t> 3D </a:t>
            </a:r>
            <a:r>
              <a:rPr lang="ru-RU" dirty="0" err="1"/>
              <a:t>Painter</a:t>
            </a:r>
            <a:r>
              <a:rPr lang="ru-RU" dirty="0"/>
              <a:t> – Текстурирование 3D–моделей экспонатов и окружения</a:t>
            </a:r>
          </a:p>
        </p:txBody>
      </p:sp>
      <p:pic>
        <p:nvPicPr>
          <p:cNvPr id="3" name="Рисунок 2" descr="Изображение выглядит как Графика, круг, графический дизайн, снимок экран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F0D14865-A099-5384-D050-84DE70E4A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0919" y="1035170"/>
            <a:ext cx="1435371" cy="1613139"/>
          </a:xfrm>
          <a:prstGeom prst="rect">
            <a:avLst/>
          </a:prstGeom>
        </p:spPr>
      </p:pic>
      <p:pic>
        <p:nvPicPr>
          <p:cNvPr id="7" name="Рисунок 6" descr="Изображение выглядит как Шрифт, логотип, Графика, символ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F2C95001-877B-478E-19A6-0C3082931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6291" y="2648309"/>
            <a:ext cx="1435371" cy="807396"/>
          </a:xfrm>
          <a:prstGeom prst="rect">
            <a:avLst/>
          </a:prstGeom>
        </p:spPr>
      </p:pic>
      <p:pic>
        <p:nvPicPr>
          <p:cNvPr id="9" name="Рисунок 8" descr="Изображение выглядит как Графика, логотип, Шрифт, графический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7AB031BE-48A1-9887-6B11-67CBF7BF0E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0918" y="3455705"/>
            <a:ext cx="1435371" cy="956914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ранспорт, плавсредство, парусное судно, текс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16F9F9E4-5685-DE0B-E630-D015A2590E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6289" y="4412619"/>
            <a:ext cx="1435372" cy="799971"/>
          </a:xfrm>
          <a:prstGeom prst="rect">
            <a:avLst/>
          </a:prstGeom>
        </p:spPr>
      </p:pic>
      <p:pic>
        <p:nvPicPr>
          <p:cNvPr id="13" name="Рисунок 12" descr="Изображение выглядит как Графика, Шрифт, логотип, графический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6BA3EFB-C8EA-3349-55E8-E270697542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0917" y="5345769"/>
            <a:ext cx="1435371" cy="1435371"/>
          </a:xfrm>
          <a:prstGeom prst="rect">
            <a:avLst/>
          </a:prstGeom>
        </p:spPr>
      </p:pic>
      <p:pic>
        <p:nvPicPr>
          <p:cNvPr id="15" name="Рисунок 14" descr="Изображение выглядит как Графика, символ, Шрифт, снимок экран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9509FFD1-178F-1974-A404-2872534644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26289" y="5357730"/>
            <a:ext cx="1435372" cy="142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876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5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0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5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000"/>
                            </p:stCondLst>
                            <p:childTnLst>
                              <p:par>
                                <p:cTn id="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FD3D26-1F9E-F72A-72D3-3B39D307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98740"/>
          </a:xfrm>
        </p:spPr>
        <p:txBody>
          <a:bodyPr/>
          <a:lstStyle/>
          <a:p>
            <a:pPr algn="ctr"/>
            <a:r>
              <a:rPr lang="ru-RU" dirty="0"/>
              <a:t>С</a:t>
            </a:r>
            <a:r>
              <a:rPr lang="ru-RU" cap="none" dirty="0"/>
              <a:t>хема взаимодействия модулей</a:t>
            </a:r>
            <a:endParaRPr lang="ru-RU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90CFD131-B2D4-6681-6C60-5A603CA4E2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2008" y="1526875"/>
            <a:ext cx="7924810" cy="4986938"/>
          </a:xfrm>
        </p:spPr>
      </p:pic>
    </p:spTree>
    <p:extLst>
      <p:ext uri="{BB962C8B-B14F-4D97-AF65-F5344CB8AC3E}">
        <p14:creationId xmlns:p14="http://schemas.microsoft.com/office/powerpoint/2010/main" val="3235954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FD3D26-1F9E-F72A-72D3-3B39D307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02257"/>
          </a:xfrm>
        </p:spPr>
        <p:txBody>
          <a:bodyPr/>
          <a:lstStyle/>
          <a:p>
            <a:pPr algn="ctr"/>
            <a:r>
              <a:rPr lang="ru-RU" dirty="0"/>
              <a:t>Р</a:t>
            </a:r>
            <a:r>
              <a:rPr lang="ru-RU" cap="none" dirty="0"/>
              <a:t>азработка 3</a:t>
            </a:r>
            <a:r>
              <a:rPr lang="en-US" cap="none" dirty="0"/>
              <a:t>D</a:t>
            </a:r>
            <a:r>
              <a:rPr lang="ru-RU" dirty="0"/>
              <a:t>–</a:t>
            </a:r>
            <a:r>
              <a:rPr lang="ru-RU" cap="none" dirty="0"/>
              <a:t>моделей и интерфейса</a:t>
            </a:r>
            <a:endParaRPr lang="ru-RU" dirty="0"/>
          </a:p>
        </p:txBody>
      </p:sp>
      <p:pic>
        <p:nvPicPr>
          <p:cNvPr id="3" name="Объект 2">
            <a:extLst>
              <a:ext uri="{FF2B5EF4-FFF2-40B4-BE49-F238E27FC236}">
                <a16:creationId xmlns:a16="http://schemas.microsoft.com/office/drawing/2014/main" id="{6499273C-6141-F000-0782-E42A1C329F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563" y="1992288"/>
            <a:ext cx="5389694" cy="2778120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D4EDAC1-C59E-57F8-95A7-9A46A457F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7207" y="1992288"/>
            <a:ext cx="6032958" cy="277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982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FD3D26-1F9E-F72A-72D3-3B39D307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802257"/>
          </a:xfrm>
        </p:spPr>
        <p:txBody>
          <a:bodyPr/>
          <a:lstStyle/>
          <a:p>
            <a:pPr algn="ctr"/>
            <a:r>
              <a:rPr lang="ru-RU" dirty="0"/>
              <a:t>Р</a:t>
            </a:r>
            <a:r>
              <a:rPr lang="ru-RU" cap="none" dirty="0"/>
              <a:t>еализация </a:t>
            </a:r>
            <a:r>
              <a:rPr lang="en-US" cap="none" dirty="0"/>
              <a:t>VR</a:t>
            </a:r>
            <a:r>
              <a:rPr lang="ru-RU" dirty="0"/>
              <a:t>–</a:t>
            </a:r>
            <a:r>
              <a:rPr lang="ru-RU" cap="none" dirty="0"/>
              <a:t>взаимодействия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B2853738-A802-D29A-776F-F22F111C2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3758391" cy="3541714"/>
          </a:xfrm>
        </p:spPr>
        <p:txBody>
          <a:bodyPr/>
          <a:lstStyle/>
          <a:p>
            <a:pPr algn="l">
              <a:buFont typeface="Symbol" panose="05050102010706020507" pitchFamily="18" charset="2"/>
              <a:buChar char="-"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Использование </a:t>
            </a:r>
            <a:r>
              <a:rPr lang="ru-RU" b="1" i="0" dirty="0" err="1">
                <a:solidFill>
                  <a:srgbClr val="F8FAFF"/>
                </a:solidFill>
                <a:effectLst/>
                <a:latin typeface="quote-cjk-patch"/>
              </a:rPr>
              <a:t>SteamVR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 для управления контроллерами;</a:t>
            </a:r>
          </a:p>
          <a:p>
            <a:pPr algn="l">
              <a:buFont typeface="Symbol" panose="05050102010706020507" pitchFamily="18" charset="2"/>
              <a:buChar char="-"/>
            </a:pP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Настройка </a:t>
            </a:r>
            <a:r>
              <a:rPr lang="ru-RU" b="1" i="0" dirty="0">
                <a:solidFill>
                  <a:srgbClr val="F8FAFF"/>
                </a:solidFill>
                <a:effectLst/>
                <a:latin typeface="quote-cjk-patch"/>
              </a:rPr>
              <a:t>телепортации</a:t>
            </a:r>
            <a:r>
              <a:rPr lang="ru-RU" b="0" i="0" dirty="0">
                <a:solidFill>
                  <a:srgbClr val="F8FAFF"/>
                </a:solidFill>
                <a:effectLst/>
                <a:latin typeface="quote-cjk-patch"/>
              </a:rPr>
              <a:t> и перемещения в виртуальном пространстве;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6BD965C-8205-F041-15C0-71FEB4B40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804" y="2194163"/>
            <a:ext cx="6501424" cy="365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9466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324</TotalTime>
  <Words>386</Words>
  <Application>Microsoft Office PowerPoint</Application>
  <PresentationFormat>Широкоэкранный</PresentationFormat>
  <Paragraphs>57</Paragraphs>
  <Slides>12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quote-cjk-patch</vt:lpstr>
      <vt:lpstr>Symbol</vt:lpstr>
      <vt:lpstr>Tw Cen MT</vt:lpstr>
      <vt:lpstr>Контур</vt:lpstr>
      <vt:lpstr>Adobe Acrobat Document</vt:lpstr>
      <vt:lpstr>ГАПОУ ВО «Владимирский политехнический колледж»</vt:lpstr>
      <vt:lpstr>ГАПОУ ВО «Владимирский политехнический колледж»</vt:lpstr>
      <vt:lpstr>Актуальность проекта</vt:lpstr>
      <vt:lpstr>Цель и задачи проекта</vt:lpstr>
      <vt:lpstr>Требования к программе</vt:lpstr>
      <vt:lpstr>Технологии и инструменты</vt:lpstr>
      <vt:lpstr>Схема взаимодействия модулей</vt:lpstr>
      <vt:lpstr>Разработка 3D–моделей и интерфейса</vt:lpstr>
      <vt:lpstr>Реализация VR–взаимодействия</vt:lpstr>
      <vt:lpstr>ER–диаграмма</vt:lpstr>
      <vt:lpstr>Экономическое обоснование</vt:lpstr>
      <vt:lpstr>Контрольный пример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Артём Хилков</dc:creator>
  <cp:lastModifiedBy>Артём Хилков</cp:lastModifiedBy>
  <cp:revision>1</cp:revision>
  <dcterms:created xsi:type="dcterms:W3CDTF">2025-06-15T19:49:19Z</dcterms:created>
  <dcterms:modified xsi:type="dcterms:W3CDTF">2025-06-16T01:13:30Z</dcterms:modified>
</cp:coreProperties>
</file>

<file path=docProps/thumbnail.jpeg>
</file>